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8" r:id="rId2"/>
  </p:sldMasterIdLst>
  <p:notesMasterIdLst>
    <p:notesMasterId r:id="rId14"/>
  </p:notesMasterIdLst>
  <p:sldIdLst>
    <p:sldId id="256" r:id="rId3"/>
    <p:sldId id="262" r:id="rId4"/>
    <p:sldId id="263" r:id="rId5"/>
    <p:sldId id="265" r:id="rId6"/>
    <p:sldId id="266" r:id="rId7"/>
    <p:sldId id="267" r:id="rId8"/>
    <p:sldId id="268" r:id="rId9"/>
    <p:sldId id="264" r:id="rId10"/>
    <p:sldId id="269" r:id="rId11"/>
    <p:sldId id="258" r:id="rId12"/>
    <p:sldId id="260" r:id="rId13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>
          <p15:clr>
            <a:srgbClr val="A4A3A4"/>
          </p15:clr>
        </p15:guide>
        <p15:guide id="2" orient="horz" pos="4162">
          <p15:clr>
            <a:srgbClr val="A4A3A4"/>
          </p15:clr>
        </p15:guide>
        <p15:guide id="3" orient="horz" pos="731">
          <p15:clr>
            <a:srgbClr val="A4A3A4"/>
          </p15:clr>
        </p15:guide>
        <p15:guide id="4" orient="horz" pos="799">
          <p15:clr>
            <a:srgbClr val="A4A3A4"/>
          </p15:clr>
        </p15:guide>
        <p15:guide id="5" orient="horz" pos="3775">
          <p15:clr>
            <a:srgbClr val="A4A3A4"/>
          </p15:clr>
        </p15:guide>
        <p15:guide id="6" pos="1446">
          <p15:clr>
            <a:srgbClr val="A4A3A4"/>
          </p15:clr>
        </p15:guide>
        <p15:guide id="7" pos="158">
          <p15:clr>
            <a:srgbClr val="A4A3A4"/>
          </p15:clr>
        </p15:guide>
        <p15:guide id="8" pos="5602">
          <p15:clr>
            <a:srgbClr val="A4A3A4"/>
          </p15:clr>
        </p15:guide>
        <p15:guide id="9" pos="4314">
          <p15:clr>
            <a:srgbClr val="A4A3A4"/>
          </p15:clr>
        </p15:guide>
        <p15:guide id="10" pos="4218">
          <p15:clr>
            <a:srgbClr val="A4A3A4"/>
          </p15:clr>
        </p15:guide>
        <p15:guide id="11" pos="2929">
          <p15:clr>
            <a:srgbClr val="A4A3A4"/>
          </p15:clr>
        </p15:guide>
        <p15:guide id="12" pos="2831">
          <p15:clr>
            <a:srgbClr val="A4A3A4"/>
          </p15:clr>
        </p15:guide>
        <p15:guide id="13" pos="15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Objects="1" showGuides="1">
      <p:cViewPr varScale="1">
        <p:scale>
          <a:sx n="130" d="100"/>
          <a:sy n="130" d="100"/>
        </p:scale>
        <p:origin x="936" y="132"/>
      </p:cViewPr>
      <p:guideLst>
        <p:guide orient="horz" pos="164"/>
        <p:guide orient="horz" pos="4162"/>
        <p:guide orient="horz" pos="731"/>
        <p:guide orient="horz" pos="799"/>
        <p:guide orient="horz" pos="3775"/>
        <p:guide pos="1446"/>
        <p:guide pos="158"/>
        <p:guide pos="5602"/>
        <p:guide pos="4314"/>
        <p:guide pos="4218"/>
        <p:guide pos="2929"/>
        <p:guide pos="2831"/>
        <p:guide pos="15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C5E0D-B76F-47A8-91B1-C71AD6BE59C3}" type="datetimeFigureOut">
              <a:rPr lang="en-GB" smtClean="0"/>
              <a:t>5/29/2017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EC2AB-FD5C-4EF7-AF8D-FB95907AF3A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4878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019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2517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72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1160464"/>
            <a:ext cx="8893174" cy="31178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04580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1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5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SD_FLD_DocumentDate"/>
          <p:cNvSpPr/>
          <p:nvPr userDrawn="1"/>
        </p:nvSpPr>
        <p:spPr>
          <a:xfrm>
            <a:off x="249520" y="3862800"/>
            <a:ext cx="6446555" cy="3312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6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29 May 2017</a:t>
            </a:r>
            <a:endParaRPr lang="en-GB" sz="16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SD_FLD_Author"/>
          <p:cNvSpPr txBox="1">
            <a:spLocks noChangeArrowheads="1"/>
          </p:cNvSpPr>
          <p:nvPr userDrawn="1"/>
        </p:nvSpPr>
        <p:spPr bwMode="auto">
          <a:xfrm>
            <a:off x="250823" y="3574800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endParaRPr lang="en-GB" altLang="ja-JP" sz="16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>
          <a:xfrm>
            <a:off x="250825" y="2420888"/>
            <a:ext cx="6445250" cy="648072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393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70800"/>
            <a:ext cx="4244976" cy="4722013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649788" y="1268413"/>
            <a:ext cx="4242692" cy="47244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849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47948" y="5678682"/>
            <a:ext cx="8644531" cy="33792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 b="1"/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943199"/>
            <a:ext cx="8892000" cy="4679931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Table Placeholder 11"/>
          <p:cNvSpPr>
            <a:spLocks noGrp="1"/>
          </p:cNvSpPr>
          <p:nvPr>
            <p:ph type="tbl" sz="quarter" idx="15"/>
          </p:nvPr>
        </p:nvSpPr>
        <p:spPr>
          <a:xfrm>
            <a:off x="0" y="5537488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309342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571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497388" y="6537522"/>
            <a:ext cx="4246563" cy="1603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6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29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14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260350"/>
            <a:ext cx="8893174" cy="3161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2572"/>
            <a:ext cx="8425631" cy="1304415"/>
          </a:xfrm>
        </p:spPr>
        <p:txBody>
          <a:bodyPr anchor="t" anchorCtr="0"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-3601" y="3343880"/>
            <a:ext cx="8895600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0823" y="3518053"/>
            <a:ext cx="4246563" cy="216024"/>
          </a:xfrm>
        </p:spPr>
        <p:txBody>
          <a:bodyPr anchor="b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3" y="3752838"/>
            <a:ext cx="4246563" cy="204873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Email address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50823" y="3957711"/>
            <a:ext cx="4246563" cy="320602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Telephone number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50825" y="5769260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49663" y="4967444"/>
            <a:ext cx="204565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1200" b="1" cap="none" baseline="0" noProof="1">
                <a:solidFill>
                  <a:schemeClr val="tx1"/>
                </a:solidFill>
              </a:rPr>
              <a:t>www.dnvgl.com</a:t>
            </a:r>
          </a:p>
        </p:txBody>
      </p:sp>
    </p:spTree>
    <p:extLst>
      <p:ext uri="{BB962C8B-B14F-4D97-AF65-F5344CB8AC3E}">
        <p14:creationId xmlns:p14="http://schemas.microsoft.com/office/powerpoint/2010/main" val="3814879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50823" y="1268413"/>
            <a:ext cx="8641657" cy="472440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1200"/>
              </a:spcBef>
              <a:buClr>
                <a:srgbClr val="333333"/>
              </a:buClr>
              <a:buFont typeface="+mj-lt"/>
              <a:buAutoNum type="arabicPeriod"/>
              <a:defRPr b="1"/>
            </a:lvl1pPr>
            <a:lvl2pPr marL="522000" indent="-180000">
              <a:buFont typeface="Wingdings" panose="05000000000000000000" pitchFamily="2" charset="2"/>
              <a:buChar char="§"/>
              <a:defRPr/>
            </a:lvl2pPr>
            <a:lvl3pPr marL="738000">
              <a:defRPr/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91283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795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1160747"/>
            <a:ext cx="8893175" cy="34425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765372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528482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8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6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29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3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483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3"/>
            <a:ext cx="8893174" cy="30960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FontTx/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4271529"/>
            <a:ext cx="8893175" cy="1721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4876154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64788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6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29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4" name="SD_FLD_BusinessAreaName"/>
          <p:cNvSpPr/>
          <p:nvPr userDrawn="1"/>
        </p:nvSpPr>
        <p:spPr>
          <a:xfrm>
            <a:off x="250825" y="4501596"/>
            <a:ext cx="6445252" cy="21614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lvl="0" indent="0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endParaRPr lang="en-GB" sz="1400" b="1" cap="all" baseline="0" dirty="0">
              <a:solidFill>
                <a:schemeClr val="bg1"/>
              </a:solidFill>
            </a:endParaRPr>
          </a:p>
        </p:txBody>
      </p:sp>
      <p:sp>
        <p:nvSpPr>
          <p:cNvPr id="2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40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3933056"/>
            <a:ext cx="8893174" cy="2059757"/>
          </a:xfrm>
          <a:prstGeom prst="rect">
            <a:avLst/>
          </a:prstGeom>
          <a:solidFill>
            <a:srgbClr val="009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2"/>
            <a:ext cx="8893174" cy="2756849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5" y="4312347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3924941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21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2" name="SD_FLD_Author"/>
          <p:cNvSpPr txBox="1">
            <a:spLocks noChangeArrowheads="1"/>
          </p:cNvSpPr>
          <p:nvPr userDrawn="1"/>
        </p:nvSpPr>
        <p:spPr bwMode="auto">
          <a:xfrm>
            <a:off x="250823" y="5363202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b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endParaRPr lang="en-GB" altLang="ja-JP" sz="12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SD_FLD_DocumentDate"/>
          <p:cNvSpPr/>
          <p:nvPr userDrawn="1"/>
        </p:nvSpPr>
        <p:spPr>
          <a:xfrm>
            <a:off x="249520" y="5685609"/>
            <a:ext cx="6446555" cy="30720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2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29 May 2017</a:t>
            </a:r>
            <a:endParaRPr lang="en-GB" sz="12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8" name="SD_FLD_BusinessAreaName"/>
          <p:cNvSpPr/>
          <p:nvPr userDrawn="1"/>
        </p:nvSpPr>
        <p:spPr>
          <a:xfrm>
            <a:off x="246122" y="4056885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" name="Subtitle 2"/>
          <p:cNvSpPr>
            <a:spLocks noGrp="1"/>
          </p:cNvSpPr>
          <p:nvPr>
            <p:ph type="subTitle" idx="1"/>
          </p:nvPr>
        </p:nvSpPr>
        <p:spPr>
          <a:xfrm>
            <a:off x="250825" y="5039166"/>
            <a:ext cx="6445250" cy="324036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7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691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260351"/>
            <a:ext cx="8893174" cy="57324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5907600"/>
            <a:ext cx="8892000" cy="2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290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260351"/>
            <a:ext cx="8892000" cy="5732462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2" name="Table Placeholder 11"/>
          <p:cNvSpPr>
            <a:spLocks noGrp="1"/>
          </p:cNvSpPr>
          <p:nvPr>
            <p:ph type="tbl" sz="quarter" idx="14"/>
          </p:nvPr>
        </p:nvSpPr>
        <p:spPr>
          <a:xfrm>
            <a:off x="0" y="5907170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44398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68414"/>
            <a:ext cx="4243389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9787" y="1268414"/>
            <a:ext cx="4243387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807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 with sub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4" y="972000"/>
            <a:ext cx="4243389" cy="572400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0826" y="1620000"/>
            <a:ext cx="4243387" cy="4372813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9788" y="970248"/>
            <a:ext cx="4242692" cy="572312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9787" y="1618861"/>
            <a:ext cx="4242693" cy="4373952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113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16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29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26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65" r:id="rId7"/>
    <p:sldLayoutId id="2147483652" r:id="rId8"/>
    <p:sldLayoutId id="2147483653" r:id="rId9"/>
    <p:sldLayoutId id="2147483664" r:id="rId10"/>
    <p:sldLayoutId id="2147483666" r:id="rId11"/>
    <p:sldLayoutId id="2147483654" r:id="rId12"/>
    <p:sldLayoutId id="2147483655" r:id="rId13"/>
    <p:sldLayoutId id="2147483667" r:id="rId1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3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29 May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027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8137600" cy="666452"/>
          </a:xfrm>
        </p:spPr>
        <p:txBody>
          <a:bodyPr/>
          <a:lstStyle/>
          <a:p>
            <a:r>
              <a:rPr lang="en-GB" dirty="0"/>
              <a:t>The Virtual Reality Design Review Application 2.0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4" y="2420888"/>
            <a:ext cx="7417519" cy="648072"/>
          </a:xfrm>
        </p:spPr>
        <p:txBody>
          <a:bodyPr/>
          <a:lstStyle/>
          <a:p>
            <a:r>
              <a:rPr lang="en-GB" dirty="0"/>
              <a:t>Application Functionality Demands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3911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X: Expose annotation to other platforms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The application should also:</a:t>
            </a:r>
          </a:p>
          <a:p>
            <a:r>
              <a:rPr lang="en-GB" dirty="0"/>
              <a:t>Store/save the annotations “in” the model</a:t>
            </a:r>
          </a:p>
          <a:p>
            <a:pPr lvl="1"/>
            <a:r>
              <a:rPr lang="en-GB" dirty="0"/>
              <a:t>Either in a separate file, database or in the model file itself.</a:t>
            </a:r>
          </a:p>
          <a:p>
            <a:r>
              <a:rPr lang="en-GB" dirty="0"/>
              <a:t>Make the annotation accessible outside the model. </a:t>
            </a:r>
            <a:br>
              <a:rPr lang="en-GB" dirty="0"/>
            </a:br>
            <a:r>
              <a:rPr lang="en-GB" dirty="0"/>
              <a:t>There are three primary approaches to this:</a:t>
            </a:r>
          </a:p>
          <a:p>
            <a:pPr lvl="1"/>
            <a:r>
              <a:rPr lang="en-GB" dirty="0"/>
              <a:t>Generate and export an annotation list to file (e.g. txt, doc(x), pdf or </a:t>
            </a:r>
            <a:r>
              <a:rPr lang="en-GB" dirty="0" err="1"/>
              <a:t>xls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Relatively simple, but read-only.</a:t>
            </a:r>
          </a:p>
          <a:p>
            <a:pPr lvl="1"/>
            <a:r>
              <a:rPr lang="en-GB" dirty="0"/>
              <a:t>Create a web-application where annotations can be viewed and edited (</a:t>
            </a:r>
            <a:r>
              <a:rPr lang="en-GB" dirty="0" err="1"/>
              <a:t>e.g</a:t>
            </a:r>
            <a:r>
              <a:rPr lang="en-GB" dirty="0"/>
              <a:t> in a </a:t>
            </a:r>
            <a:r>
              <a:rPr lang="en-GB" dirty="0" err="1"/>
              <a:t>scrumboard</a:t>
            </a:r>
            <a:r>
              <a:rPr lang="en-GB" dirty="0"/>
              <a:t> or an issue tracker)</a:t>
            </a:r>
          </a:p>
          <a:p>
            <a:pPr lvl="2"/>
            <a:r>
              <a:rPr lang="en-GB" dirty="0"/>
              <a:t>This enables annotations to be written/filled in outside of the application</a:t>
            </a:r>
          </a:p>
          <a:p>
            <a:pPr lvl="2"/>
            <a:r>
              <a:rPr lang="en-GB" dirty="0"/>
              <a:t>Much more time demanding to implement than the former.</a:t>
            </a:r>
          </a:p>
          <a:p>
            <a:pPr lvl="1"/>
            <a:r>
              <a:rPr lang="en-GB" dirty="0"/>
              <a:t>Interface with an existing web-application system (</a:t>
            </a:r>
            <a:r>
              <a:rPr lang="en-GB" dirty="0" err="1"/>
              <a:t>e.g</a:t>
            </a:r>
            <a:r>
              <a:rPr lang="en-GB" dirty="0"/>
              <a:t> Jira or Confluence)</a:t>
            </a:r>
          </a:p>
          <a:p>
            <a:pPr lvl="2"/>
            <a:r>
              <a:rPr lang="en-GB" dirty="0"/>
              <a:t>I personality don’t know the difficulties of this. </a:t>
            </a:r>
          </a:p>
          <a:p>
            <a:pPr lvl="2"/>
            <a:r>
              <a:rPr lang="en-GB" dirty="0"/>
              <a:t>About as demanding as the former.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5169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Andreas Oven Aalsaunet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andreas.aalsaunet@gmail.com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+47 913 73 741</a:t>
            </a:r>
          </a:p>
        </p:txBody>
      </p:sp>
    </p:spTree>
    <p:extLst>
      <p:ext uri="{BB962C8B-B14F-4D97-AF65-F5344CB8AC3E}">
        <p14:creationId xmlns:p14="http://schemas.microsoft.com/office/powerpoint/2010/main" val="3281650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end goal for the Application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Modernize and digitalize the design review workflow</a:t>
            </a:r>
          </a:p>
          <a:p>
            <a:r>
              <a:rPr lang="en-GB" dirty="0"/>
              <a:t>Make information more organised by having it present directly in a 3D model</a:t>
            </a:r>
          </a:p>
          <a:p>
            <a:r>
              <a:rPr lang="en-GB" dirty="0"/>
              <a:t>Improve collaboration and communication between designer and approval engineer</a:t>
            </a:r>
          </a:p>
          <a:p>
            <a:pPr lvl="1"/>
            <a:r>
              <a:rPr lang="en-GB" dirty="0" err="1"/>
              <a:t>E.g</a:t>
            </a:r>
            <a:r>
              <a:rPr lang="en-GB" dirty="0"/>
              <a:t> by showing them areas of attention in the model during a virtual design review meeting</a:t>
            </a:r>
          </a:p>
          <a:p>
            <a:r>
              <a:rPr lang="en-GB" dirty="0"/>
              <a:t>Keep a history of all the changes made to the design and the 3D model</a:t>
            </a:r>
          </a:p>
          <a:p>
            <a:r>
              <a:rPr lang="en-GB" dirty="0"/>
              <a:t>Make the work done during the design phase more accessible during surveys</a:t>
            </a:r>
          </a:p>
          <a:p>
            <a:r>
              <a:rPr lang="en-GB" dirty="0"/>
              <a:t>Improve 3D perception and interaction with virtual reality- and gesture recognition technology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To enable this, support for several functional areas need to be added.</a:t>
            </a:r>
          </a:p>
          <a:p>
            <a:pPr marL="0" indent="0">
              <a:buNone/>
            </a:pPr>
            <a:r>
              <a:rPr lang="en-GB" dirty="0"/>
              <a:t>We are here to discuss which to prioritize.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0630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1: Navigate a 3D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313063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navigate the 3D model in a first-person view using either mouse and keyboard or gestures.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3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8" r="24800"/>
          <a:stretch/>
        </p:blipFill>
        <p:spPr>
          <a:xfrm>
            <a:off x="4644009" y="1268414"/>
            <a:ext cx="4248472" cy="44135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11414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2: Create annotation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745111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create annotations, which can store information related to the annotations position or the object it is attached to.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 user should be able to create either “point-annotations” or “object-annotation”.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4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6" r="18500"/>
          <a:stretch/>
        </p:blipFill>
        <p:spPr>
          <a:xfrm>
            <a:off x="5436097" y="1268414"/>
            <a:ext cx="3456384" cy="22291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4" r="18112"/>
          <a:stretch/>
        </p:blipFill>
        <p:spPr>
          <a:xfrm>
            <a:off x="5436097" y="3630614"/>
            <a:ext cx="3457946" cy="20965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19852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3: Edit annotations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889127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edit the annotations. This should include writing an associated text and setting a priority. The priority should be indicated by colouring the annotation differently.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Although somewhat impractical, edits of annotations should also be possible by only using gestures.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5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9839"/>
          <a:stretch/>
        </p:blipFill>
        <p:spPr>
          <a:xfrm>
            <a:off x="5364088" y="3789040"/>
            <a:ext cx="3528393" cy="22618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75" r="13775"/>
          <a:stretch/>
        </p:blipFill>
        <p:spPr>
          <a:xfrm>
            <a:off x="5364088" y="1178420"/>
            <a:ext cx="3528392" cy="23433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48531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4: Enable several options through a menu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177159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be able to select between several options related to how the applications functions. </a:t>
            </a:r>
          </a:p>
          <a:p>
            <a:pPr marL="0" indent="0">
              <a:buNone/>
            </a:pPr>
            <a:r>
              <a:rPr lang="en-GB" dirty="0"/>
              <a:t>Examples of options includes:</a:t>
            </a:r>
          </a:p>
          <a:p>
            <a:r>
              <a:rPr lang="en-GB" dirty="0"/>
              <a:t>Choosing between having separate gesture for movement along the x-, y- and z-axis, or having this combined in one gesture.</a:t>
            </a:r>
          </a:p>
          <a:p>
            <a:r>
              <a:rPr lang="en-GB" dirty="0"/>
              <a:t>Annotation visibility levels</a:t>
            </a:r>
          </a:p>
          <a:p>
            <a:r>
              <a:rPr lang="en-GB" dirty="0"/>
              <a:t>Temporary disable gestures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4" r="24800"/>
          <a:stretch/>
        </p:blipFill>
        <p:spPr>
          <a:xfrm>
            <a:off x="4716015" y="1268414"/>
            <a:ext cx="4149121" cy="37418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77234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way forward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This recaps the functionality that was added during the master’s thesis and, in short, enables a user to move around a 3D model and create basic annotations.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However, to reach our end goal – outlined in our introductory slide – a lot more functionality is needed. In short we need:</a:t>
            </a:r>
          </a:p>
          <a:p>
            <a:r>
              <a:rPr lang="en-GB" dirty="0"/>
              <a:t>To be able to select the 3D model we want to use. </a:t>
            </a:r>
          </a:p>
          <a:p>
            <a:r>
              <a:rPr lang="en-GB" dirty="0"/>
              <a:t>Host a meeting in this model, which enables other users to join the meeting.</a:t>
            </a:r>
          </a:p>
          <a:p>
            <a:r>
              <a:rPr lang="en-GB" dirty="0"/>
              <a:t>Have avatars of the users so they can see each other in the model</a:t>
            </a:r>
          </a:p>
          <a:p>
            <a:r>
              <a:rPr lang="en-GB" dirty="0"/>
              <a:t>Annotations to persist between sessions/meeting (a save and load mechanism)</a:t>
            </a:r>
          </a:p>
          <a:p>
            <a:r>
              <a:rPr lang="en-GB" dirty="0"/>
              <a:t>Expose the annotations in other formats as well (</a:t>
            </a:r>
            <a:r>
              <a:rPr lang="en-GB" dirty="0" err="1"/>
              <a:t>e.g</a:t>
            </a:r>
            <a:r>
              <a:rPr lang="en-GB" dirty="0"/>
              <a:t> export a list of annotations to a pdf- or doc file).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0847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5: Selecting the 3D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817119" cy="47244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user should be able to specify what model he or she would like to host design review meeting in. This should be done by </a:t>
            </a:r>
            <a:r>
              <a:rPr lang="en-GB" dirty="0" err="1"/>
              <a:t>e.g</a:t>
            </a:r>
            <a:r>
              <a:rPr lang="en-GB" dirty="0"/>
              <a:t> a file browser where the model is selected.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Once a model is selected the session can be started by pressing “Start Session”.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F9C35"/>
                </a:solidFill>
              </a:rPr>
              <a:t>Implemented!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8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7" y="1040774"/>
            <a:ext cx="3888433" cy="24302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7" y="3606750"/>
            <a:ext cx="3883433" cy="242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833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Functionality 6: Enabling multiple users in a meeting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To enable multiple users to be present in the 3D model we need some network functionality. We can either host the sessions on a dedicated server, or use peer-to-peer- technology, where the host’s computer acts as the server. </a:t>
            </a:r>
          </a:p>
          <a:p>
            <a:pPr marL="0" indent="0">
              <a:buNone/>
            </a:pPr>
            <a:r>
              <a:rPr lang="en-GB" dirty="0"/>
              <a:t>The latter is arguably the best to start with as it doesn’t require us to have the application running on a server, and having a dedicated server environment for it.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Estimated development time (one developer): 10 days.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374377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heme/theme1.xml><?xml version="1.0" encoding="utf-8"?>
<a:theme xmlns:a="http://schemas.openxmlformats.org/drawingml/2006/main" name="DNV PowerPoint Template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6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309FADF9-4198-4A8D-89B3-026D6A16F0EF}"/>
    </a:ext>
  </a:extLst>
</a:theme>
</file>

<file path=ppt/theme/theme2.xml><?xml version="1.0" encoding="utf-8"?>
<a:theme xmlns:a="http://schemas.openxmlformats.org/drawingml/2006/main" name="1_Blank - Copy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9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Black">
      <a:srgbClr val="000000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E7D774E9-F208-4B79-8A35-C21C90610E1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149</TotalTime>
  <Words>671</Words>
  <Application>Microsoft Office PowerPoint</Application>
  <PresentationFormat>On-screen Show (4:3)</PresentationFormat>
  <Paragraphs>97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ＭＳ Ｐゴシック</vt:lpstr>
      <vt:lpstr>Arial</vt:lpstr>
      <vt:lpstr>Calibri</vt:lpstr>
      <vt:lpstr>Verdana</vt:lpstr>
      <vt:lpstr>Wingdings</vt:lpstr>
      <vt:lpstr>Wingdings 2</vt:lpstr>
      <vt:lpstr>DNV PowerPoint Template</vt:lpstr>
      <vt:lpstr>1_Blank - Copy</vt:lpstr>
      <vt:lpstr>The Virtual Reality Design Review Application 2.0</vt:lpstr>
      <vt:lpstr>The end goal for the Application</vt:lpstr>
      <vt:lpstr>Functionality 1: Navigate a 3D model</vt:lpstr>
      <vt:lpstr>Functionality 2: Create annotation</vt:lpstr>
      <vt:lpstr>Functionality 3: Edit annotations </vt:lpstr>
      <vt:lpstr>Functionality 4: Enable several options through a menu</vt:lpstr>
      <vt:lpstr>The way forward</vt:lpstr>
      <vt:lpstr>Functionality 5: Selecting the 3D model</vt:lpstr>
      <vt:lpstr>Functionality 6: Enabling multiple users in a meeting</vt:lpstr>
      <vt:lpstr>Functionality X: Expose annotation to other platforms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of a Design Review Application</dc:title>
  <dc:creator>Aalsaunet, Andreas Oven</dc:creator>
  <cp:lastModifiedBy>Aalsaunet, Andreas Oven</cp:lastModifiedBy>
  <cp:revision>59</cp:revision>
  <dcterms:created xsi:type="dcterms:W3CDTF">2017-05-29T12:42:31Z</dcterms:created>
  <dcterms:modified xsi:type="dcterms:W3CDTF">2017-05-29T15:12:30Z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  <property fmtid="{D5CDD505-2E9C-101B-9397-08002B2CF9AE}" pid="3" name="SD_DocumentLanguage">
    <vt:lpwstr>en-GB</vt:lpwstr>
  </property>
  <property fmtid="{D5CDD505-2E9C-101B-9397-08002B2CF9AE}" pid="4" name="SD_DocumentLanguageString">
    <vt:lpwstr>English (United Kingdom)</vt:lpwstr>
  </property>
  <property fmtid="{D5CDD505-2E9C-101B-9397-08002B2CF9AE}" pid="5" name="SD_CtlText_BusinessAreaName">
    <vt:lpwstr>Blank</vt:lpwstr>
  </property>
  <property fmtid="{D5CDD505-2E9C-101B-9397-08002B2CF9AE}" pid="6" name="SD_CtlText_DocumentNumber">
    <vt:lpwstr/>
  </property>
  <property fmtid="{D5CDD505-2E9C-101B-9397-08002B2CF9AE}" pid="7" name="sdDocumentDate">
    <vt:lpwstr>42884</vt:lpwstr>
  </property>
  <property fmtid="{D5CDD505-2E9C-101B-9397-08002B2CF9AE}" pid="8" name="sdDocumentDateFormat">
    <vt:lpwstr>en-GB:dd MMMM yyyy</vt:lpwstr>
  </property>
  <property fmtid="{D5CDD505-2E9C-101B-9397-08002B2CF9AE}" pid="9" name="SD_CtlText_AuthorName">
    <vt:lpwstr/>
  </property>
  <property fmtid="{D5CDD505-2E9C-101B-9397-08002B2CF9AE}" pid="10" name="SD_CtlText_Confidentiality">
    <vt:lpwstr>Open (Ungraded)</vt:lpwstr>
  </property>
  <property fmtid="{D5CDD505-2E9C-101B-9397-08002B2CF9AE}" pid="11" name="SD_UserprofileName">
    <vt:lpwstr/>
  </property>
  <property fmtid="{D5CDD505-2E9C-101B-9397-08002B2CF9AE}" pid="12" name="DocumentInfoFinished">
    <vt:lpwstr>True</vt:lpwstr>
  </property>
  <property fmtid="{D5CDD505-2E9C-101B-9397-08002B2CF9AE}" pid="13" name="sdIsCodeFreeTemplate">
    <vt:lpwstr>True</vt:lpwstr>
  </property>
</Properties>
</file>

<file path=docProps/thumbnail.jpeg>
</file>